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handoutMasterIdLst>
    <p:handoutMasterId r:id="rId25"/>
  </p:handoutMasterIdLst>
  <p:sldIdLst>
    <p:sldId id="256" r:id="rId3"/>
    <p:sldId id="262" r:id="rId4"/>
    <p:sldId id="263" r:id="rId5"/>
    <p:sldId id="277" r:id="rId6"/>
    <p:sldId id="279" r:id="rId7"/>
    <p:sldId id="257" r:id="rId8"/>
    <p:sldId id="258" r:id="rId9"/>
    <p:sldId id="264" r:id="rId10"/>
    <p:sldId id="298" r:id="rId11"/>
    <p:sldId id="294" r:id="rId12"/>
    <p:sldId id="299" r:id="rId13"/>
    <p:sldId id="301" r:id="rId14"/>
    <p:sldId id="302" r:id="rId15"/>
    <p:sldId id="306" r:id="rId16"/>
    <p:sldId id="307" r:id="rId17"/>
    <p:sldId id="308" r:id="rId18"/>
    <p:sldId id="310" r:id="rId19"/>
    <p:sldId id="309" r:id="rId20"/>
    <p:sldId id="311" r:id="rId21"/>
    <p:sldId id="292" r:id="rId22"/>
    <p:sldId id="273" r:id="rId23"/>
  </p:sldIdLst>
  <p:sldSz cx="12192000" cy="6858000"/>
  <p:notesSz cx="6858000" cy="9144000"/>
  <p:embeddedFontLst>
    <p:embeddedFont>
      <p:font typeface="汉仪雅酷黑 45W" panose="020B0404020202020204" pitchFamily="34" charset="-122"/>
      <p:regular r:id="rId29"/>
    </p:embeddedFont>
    <p:embeddedFont>
      <p:font typeface="思源黑体 CN Medium" panose="020B0600000000000000" charset="-122"/>
      <p:regular r:id="rId30"/>
    </p:embeddedFont>
    <p:embeddedFont>
      <p:font typeface="思源黑体 CN Bold" panose="020B0800000000000000" charset="-122"/>
      <p:bold r:id="rId31"/>
    </p:embeddedFont>
    <p:embeddedFont>
      <p:font typeface="思源黑体 CN Regular" panose="020B0500000000000000" charset="-122"/>
      <p:regular r:id="rId32"/>
    </p:embeddedFont>
    <p:embeddedFont>
      <p:font typeface="思源黑体 CN Normal" panose="020B0400000000000000" charset="-122"/>
      <p:regular r:id="rId33"/>
    </p:embeddedFont>
    <p:embeddedFont>
      <p:font typeface="思源宋体 CN Heavy" panose="02020900000000000000" charset="-122"/>
      <p:bold r:id="rId34"/>
    </p:embeddedFont>
    <p:embeddedFont>
      <p:font typeface="等线" panose="02010600030101010101" charset="-122"/>
      <p:regular r:id="rId35"/>
    </p:embeddedFont>
    <p:embeddedFont>
      <p:font typeface="Calibri" panose="020F0502020204030204" charset="0"/>
      <p:regular r:id="rId36"/>
      <p:bold r:id="rId37"/>
      <p:italic r:id="rId38"/>
      <p:bold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195.xml"/><Relationship Id="rId4" Type="http://schemas.openxmlformats.org/officeDocument/2006/relationships/slide" Target="slides/slide2.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81.xml"/><Relationship Id="rId19" Type="http://schemas.openxmlformats.org/officeDocument/2006/relationships/tags" Target="../tags/tag97.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80.xml"/></Relationships>
</file>

<file path=ppt/slides/_rels/slide11.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image" Target="../media/image10.png"/><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2" Type="http://schemas.openxmlformats.org/officeDocument/2006/relationships/slideLayout" Target="../slideLayouts/slideLayout2.xml"/><Relationship Id="rId11" Type="http://schemas.openxmlformats.org/officeDocument/2006/relationships/image" Target="../media/image11.png"/><Relationship Id="rId10" Type="http://schemas.openxmlformats.org/officeDocument/2006/relationships/tags" Target="../tags/tag106.xml"/><Relationship Id="rId1" Type="http://schemas.openxmlformats.org/officeDocument/2006/relationships/tags" Target="../tags/tag98.xml"/></Relationships>
</file>

<file path=ppt/slides/_rels/slide1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108.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s>
</file>

<file path=ppt/slides/_rels/slide14.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image" Target="../media/image14.png"/><Relationship Id="rId6" Type="http://schemas.openxmlformats.org/officeDocument/2006/relationships/tags" Target="../tags/tag134.xml"/><Relationship Id="rId5" Type="http://schemas.openxmlformats.org/officeDocument/2006/relationships/image" Target="../media/image13.png"/><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0" Type="http://schemas.openxmlformats.org/officeDocument/2006/relationships/slideLayout" Target="../slideLayouts/slideLayout2.xml"/><Relationship Id="rId1" Type="http://schemas.openxmlformats.org/officeDocument/2006/relationships/tags" Target="../tags/tag130.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tags" Target="../tags/tag142.xml"/><Relationship Id="rId6" Type="http://schemas.openxmlformats.org/officeDocument/2006/relationships/image" Target="../media/image15.png"/><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image" Target="../media/image17.jpe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17.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image" Target="../media/image19.png"/><Relationship Id="rId7" Type="http://schemas.openxmlformats.org/officeDocument/2006/relationships/tags" Target="../tags/tag154.xml"/><Relationship Id="rId6" Type="http://schemas.openxmlformats.org/officeDocument/2006/relationships/image" Target="../media/image18.png"/><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1" Type="http://schemas.openxmlformats.org/officeDocument/2006/relationships/slideLayout" Target="../slideLayouts/slideLayout2.xml"/><Relationship Id="rId10" Type="http://schemas.openxmlformats.org/officeDocument/2006/relationships/tags" Target="../tags/tag156.xml"/><Relationship Id="rId1" Type="http://schemas.openxmlformats.org/officeDocument/2006/relationships/tags" Target="../tags/tag149.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0.png"/><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19.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image" Target="../media/image21.png"/><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0" Type="http://schemas.openxmlformats.org/officeDocument/2006/relationships/slideLayout" Target="../slideLayouts/slideLayout2.xml"/><Relationship Id="rId1" Type="http://schemas.openxmlformats.org/officeDocument/2006/relationships/tags" Target="../tags/tag16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4" Type="http://schemas.openxmlformats.org/officeDocument/2006/relationships/slideLayout" Target="../slideLayouts/slideLayout2.xml"/><Relationship Id="rId23" Type="http://schemas.openxmlformats.org/officeDocument/2006/relationships/tags" Target="../tags/tag191.xml"/><Relationship Id="rId22" Type="http://schemas.openxmlformats.org/officeDocument/2006/relationships/tags" Target="../tags/tag190.xml"/><Relationship Id="rId21" Type="http://schemas.openxmlformats.org/officeDocument/2006/relationships/tags" Target="../tags/tag189.xml"/><Relationship Id="rId20" Type="http://schemas.openxmlformats.org/officeDocument/2006/relationships/tags" Target="../tags/tag188.xml"/><Relationship Id="rId2" Type="http://schemas.openxmlformats.org/officeDocument/2006/relationships/image" Target="../media/image2.png"/><Relationship Id="rId19" Type="http://schemas.openxmlformats.org/officeDocument/2006/relationships/tags" Target="../tags/tag187.xml"/><Relationship Id="rId18" Type="http://schemas.openxmlformats.org/officeDocument/2006/relationships/tags" Target="../tags/tag186.xml"/><Relationship Id="rId17" Type="http://schemas.openxmlformats.org/officeDocument/2006/relationships/tags" Target="../tags/tag185.xml"/><Relationship Id="rId16" Type="http://schemas.openxmlformats.org/officeDocument/2006/relationships/tags" Target="../tags/tag184.xml"/><Relationship Id="rId15" Type="http://schemas.openxmlformats.org/officeDocument/2006/relationships/tags" Target="../tags/tag183.xml"/><Relationship Id="rId14" Type="http://schemas.openxmlformats.org/officeDocument/2006/relationships/tags" Target="../tags/tag182.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94.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193.xml"/><Relationship Id="rId1" Type="http://schemas.openxmlformats.org/officeDocument/2006/relationships/tags" Target="../tags/tag192.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image" Target="../media/image4.png"/><Relationship Id="rId6" Type="http://schemas.openxmlformats.org/officeDocument/2006/relationships/tags" Target="../tags/tag9.xml"/><Relationship Id="rId5" Type="http://schemas.openxmlformats.org/officeDocument/2006/relationships/image" Target="../media/image1.jpe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6" Type="http://schemas.openxmlformats.org/officeDocument/2006/relationships/slideLayout" Target="../slideLayouts/slideLayout2.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image" Target="../media/image5.png"/><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8" Type="http://schemas.openxmlformats.org/officeDocument/2006/relationships/slideLayout" Target="../slideLayouts/slideLayout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tags" Target="../tags/tag26.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1" Type="http://schemas.openxmlformats.org/officeDocument/2006/relationships/slideLayout" Target="../slideLayouts/slideLayout2.xml"/><Relationship Id="rId20" Type="http://schemas.openxmlformats.org/officeDocument/2006/relationships/image" Target="../media/image7.png"/><Relationship Id="rId2" Type="http://schemas.openxmlformats.org/officeDocument/2006/relationships/tags" Target="../tags/tag53.xml"/><Relationship Id="rId19" Type="http://schemas.openxmlformats.org/officeDocument/2006/relationships/tags" Target="../tags/tag69.xml"/><Relationship Id="rId18" Type="http://schemas.openxmlformats.org/officeDocument/2006/relationships/tags" Target="../tags/tag68.xml"/><Relationship Id="rId17" Type="http://schemas.openxmlformats.org/officeDocument/2006/relationships/tags" Target="../tags/tag67.xml"/><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a:t>
            </a:r>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十六</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50" y="1852295"/>
            <a:ext cx="7025005" cy="2122805"/>
          </a:xfrm>
          <a:prstGeom prst="rect">
            <a:avLst/>
          </a:prstGeom>
          <a:noFill/>
        </p:spPr>
        <p:txBody>
          <a:bodyPr wrap="square" rtlCol="0">
            <a:spAutoFit/>
          </a:bodyPr>
          <a:lstStyle/>
          <a:p>
            <a:r>
              <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Shopee平台站外渠道广告功能介绍</a:t>
            </a:r>
            <a:endParaRPr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充值广告账户</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Top Up</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09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24497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充值广告账户</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49262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1【为Facebook广告账户进行充值】</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创建Facebook账户后，需充值广告积分。点击【充值（Top Up）】即可为Facebook广告账户进行充值。</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7" name="图片 6"/>
          <p:cNvPicPr>
            <a:picLocks noChangeAspect="1"/>
          </p:cNvPicPr>
          <p:nvPr>
            <p:custDataLst>
              <p:tags r:id="rId5"/>
            </p:custDataLst>
          </p:nvPr>
        </p:nvPicPr>
        <p:blipFill>
          <a:blip r:embed="rId6"/>
          <a:srcRect r="2677"/>
          <a:stretch>
            <a:fillRect/>
          </a:stretch>
        </p:blipFill>
        <p:spPr>
          <a:xfrm>
            <a:off x="4876165" y="2620645"/>
            <a:ext cx="5774055" cy="52514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 name="矩形: 圆角 12"/>
          <p:cNvSpPr/>
          <p:nvPr>
            <p:custDataLst>
              <p:tags r:id="rId7"/>
            </p:custDataLst>
          </p:nvPr>
        </p:nvSpPr>
        <p:spPr>
          <a:xfrm>
            <a:off x="1331595" y="2915285"/>
            <a:ext cx="239141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8"/>
            </p:custDataLst>
          </p:nvPr>
        </p:nvSpPr>
        <p:spPr>
          <a:xfrm>
            <a:off x="1452245" y="3025140"/>
            <a:ext cx="449262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【充值广告积分】</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5" name="矩形 4"/>
          <p:cNvSpPr/>
          <p:nvPr>
            <p:custDataLst>
              <p:tags r:id="rId9"/>
            </p:custDataLst>
          </p:nvPr>
        </p:nvSpPr>
        <p:spPr>
          <a:xfrm>
            <a:off x="1334135" y="374396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在【选择选项（Select Option）】里，选择购买金额，点击【立即购买（Buy now）】，充值广告积分。</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32" name="图片 32" descr="图13-4"/>
          <p:cNvPicPr>
            <a:picLocks noChangeAspect="1"/>
          </p:cNvPicPr>
          <p:nvPr>
            <p:custDataLst>
              <p:tags r:id="rId10"/>
            </p:custDataLst>
          </p:nvPr>
        </p:nvPicPr>
        <p:blipFill>
          <a:blip r:embed="rId11"/>
          <a:srcRect b="37275"/>
          <a:stretch>
            <a:fillRect/>
          </a:stretch>
        </p:blipFill>
        <p:spPr>
          <a:xfrm>
            <a:off x="4876165" y="4466590"/>
            <a:ext cx="5774690" cy="169545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03</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创建站外广告</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Off-Platform</a:t>
            </a:r>
            <a:r>
              <a:rPr lang="en-US" altLang="zh-CN" sz="1400" dirty="0">
                <a:solidFill>
                  <a:schemeClr val="bg1"/>
                </a:solidFill>
                <a:latin typeface="思源黑体 CN Regular" panose="020B0500000000000000" charset="-122"/>
                <a:ea typeface="思源黑体 CN Regular" panose="020B0500000000000000" charset="-122"/>
                <a:sym typeface="+mn-ea"/>
              </a:rPr>
              <a:t> </a:t>
            </a:r>
            <a:r>
              <a:rPr lang="zh-CN" altLang="en-US" sz="1400" dirty="0">
                <a:solidFill>
                  <a:schemeClr val="bg1"/>
                </a:solidFill>
                <a:latin typeface="思源黑体 CN Regular" panose="020B0500000000000000" charset="-122"/>
                <a:ea typeface="思源黑体 CN Regular" panose="020B0500000000000000" charset="-122"/>
                <a:sym typeface="+mn-ea"/>
              </a:rPr>
              <a:t>Ads</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512635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24497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创建站外广告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79818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1【创建新活动（Create New Campaign）】</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单击【创建新活动（+ Create New Campaign）】，创建站外广告。</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9" name="图片 25"/>
          <p:cNvPicPr>
            <a:picLocks noChangeAspect="1"/>
          </p:cNvPicPr>
          <p:nvPr>
            <p:custDataLst>
              <p:tags r:id="rId5"/>
            </p:custDataLst>
          </p:nvPr>
        </p:nvPicPr>
        <p:blipFill>
          <a:blip r:embed="rId6"/>
          <a:stretch>
            <a:fillRect/>
          </a:stretch>
        </p:blipFill>
        <p:spPr>
          <a:xfrm>
            <a:off x="3585210" y="2684780"/>
            <a:ext cx="5701665" cy="266827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424497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创建站外广告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填写广告名称、广告起始/终止时间、广告预算。</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信息1：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填写【活动名称（Campaign Name）】，活动名称可以随时编辑。</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信息2：</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选择【开始和结束日期（Start Date/End Date）】，选择希望投放 Facebook 广告的时间段。建议广告系列持续时间至少为 7 天，以便系统有时间优化广告效果。</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0" name="图片 26"/>
          <p:cNvPicPr>
            <a:picLocks noChangeAspect="1"/>
          </p:cNvPicPr>
          <p:nvPr>
            <p:custDataLst>
              <p:tags r:id="rId4"/>
            </p:custDataLst>
          </p:nvPr>
        </p:nvPicPr>
        <p:blipFill>
          <a:blip r:embed="rId5"/>
          <a:stretch>
            <a:fillRect/>
          </a:stretch>
        </p:blipFill>
        <p:spPr>
          <a:xfrm>
            <a:off x="5594350" y="2775268"/>
            <a:ext cx="5273040" cy="65341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3" name="图片 2"/>
          <p:cNvPicPr>
            <a:picLocks noChangeAspect="1"/>
          </p:cNvPicPr>
          <p:nvPr>
            <p:custDataLst>
              <p:tags r:id="rId6"/>
            </p:custDataLst>
          </p:nvPr>
        </p:nvPicPr>
        <p:blipFill>
          <a:blip r:embed="rId7"/>
          <a:stretch>
            <a:fillRect/>
          </a:stretch>
        </p:blipFill>
        <p:spPr>
          <a:xfrm>
            <a:off x="3801428" y="4611053"/>
            <a:ext cx="5268595" cy="99631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4" name="矩形: 圆角 12"/>
          <p:cNvSpPr/>
          <p:nvPr>
            <p:custDataLst>
              <p:tags r:id="rId8"/>
            </p:custDataLst>
          </p:nvPr>
        </p:nvSpPr>
        <p:spPr>
          <a:xfrm>
            <a:off x="1334135" y="1024890"/>
            <a:ext cx="2588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5" name="矩形 4"/>
          <p:cNvSpPr/>
          <p:nvPr>
            <p:custDataLst>
              <p:tags r:id="rId9"/>
            </p:custDataLst>
          </p:nvPr>
        </p:nvSpPr>
        <p:spPr>
          <a:xfrm>
            <a:off x="1454785" y="1134745"/>
            <a:ext cx="579818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【在新页面中填写】</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58889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24497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创建站外广告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79818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2</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【在新页面中填写】</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信息3：</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填写【终身预算（Lifetime Budget）】：Facebook 广告所需的最低每日预算为 RM50。</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b="1"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信息4：</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填写【主要文本（Primary Text）】，主要文本将显示在广告图片上方。</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5" name="图片 14"/>
          <p:cNvPicPr>
            <a:picLocks noChangeAspect="1"/>
          </p:cNvPicPr>
          <p:nvPr>
            <p:custDataLst>
              <p:tags r:id="rId5"/>
            </p:custDataLst>
          </p:nvPr>
        </p:nvPicPr>
        <p:blipFill>
          <a:blip r:embed="rId6"/>
          <a:stretch>
            <a:fillRect/>
          </a:stretch>
        </p:blipFill>
        <p:spPr>
          <a:xfrm>
            <a:off x="4971415" y="2604135"/>
            <a:ext cx="5819775" cy="92519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16" name="图片 15"/>
          <p:cNvPicPr>
            <a:picLocks noChangeAspect="1"/>
          </p:cNvPicPr>
          <p:nvPr>
            <p:custDataLst>
              <p:tags r:id="rId7"/>
            </p:custDataLst>
          </p:nvPr>
        </p:nvPicPr>
        <p:blipFill>
          <a:blip r:embed="rId8"/>
          <a:srcRect b="12024"/>
          <a:stretch>
            <a:fillRect/>
          </a:stretch>
        </p:blipFill>
        <p:spPr>
          <a:xfrm>
            <a:off x="4971415" y="4827270"/>
            <a:ext cx="5808345" cy="61531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424497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创建站外广告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单击【商品（Products）】，将产品添加到您的广告系列中，可以选择【选择所有可用产品（Select all available products）】推荐，Facebook将根据购物者的兴趣和行为，自动选择10 种不同的产品将以轮播形式展示在购物者的动态中。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3" name="图片 33" descr="图13-6、7、8、9、10"/>
          <p:cNvPicPr>
            <a:picLocks noChangeAspect="1"/>
          </p:cNvPicPr>
          <p:nvPr>
            <p:custDataLst>
              <p:tags r:id="rId4"/>
            </p:custDataLst>
          </p:nvPr>
        </p:nvPicPr>
        <p:blipFill>
          <a:blip r:embed="rId5"/>
          <a:srcRect t="67379"/>
          <a:stretch>
            <a:fillRect/>
          </a:stretch>
        </p:blipFill>
        <p:spPr>
          <a:xfrm>
            <a:off x="2319655" y="3434080"/>
            <a:ext cx="7645400" cy="1167765"/>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 name="矩形: 圆角 12"/>
          <p:cNvSpPr/>
          <p:nvPr>
            <p:custDataLst>
              <p:tags r:id="rId6"/>
            </p:custDataLst>
          </p:nvPr>
        </p:nvSpPr>
        <p:spPr>
          <a:xfrm>
            <a:off x="1334135" y="1024890"/>
            <a:ext cx="281114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7"/>
            </p:custDataLst>
          </p:nvPr>
        </p:nvSpPr>
        <p:spPr>
          <a:xfrm>
            <a:off x="1454785" y="1134745"/>
            <a:ext cx="579818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【商品（Products）】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81114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65"/>
            <a:ext cx="424497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创建站外广告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5798185" cy="368300"/>
          </a:xfrm>
          <a:prstGeom prst="rect">
            <a:avLst/>
          </a:prstGeom>
        </p:spPr>
        <p:txBody>
          <a:bodyPr wrap="square">
            <a:spAutoFit/>
          </a:bodyPr>
          <a:lstStyle/>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【商品（Products）】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也可以选择【选择特定产品（Select specific products (min. 5 products)）】推荐，需要展示至少 5 件自选产品。选出想要投放广告的产品，输入商品名称，分类，点击【</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】同步信息至精选产品。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34" name="图片 28"/>
          <p:cNvPicPr>
            <a:picLocks noChangeAspect="1"/>
          </p:cNvPicPr>
          <p:nvPr>
            <p:custDataLst>
              <p:tags r:id="rId5"/>
            </p:custDataLst>
          </p:nvPr>
        </p:nvPicPr>
        <p:blipFill>
          <a:blip r:embed="rId6"/>
          <a:stretch>
            <a:fillRect/>
          </a:stretch>
        </p:blipFill>
        <p:spPr>
          <a:xfrm>
            <a:off x="6981190" y="2317115"/>
            <a:ext cx="233680" cy="171450"/>
          </a:xfrm>
          <a:prstGeom prst="rect">
            <a:avLst/>
          </a:prstGeom>
          <a:noFill/>
          <a:ln>
            <a:solidFill>
              <a:schemeClr val="bg1">
                <a:lumMod val="75000"/>
              </a:schemeClr>
            </a:solidFill>
          </a:ln>
        </p:spPr>
      </p:pic>
      <p:pic>
        <p:nvPicPr>
          <p:cNvPr id="2" name="图片 20"/>
          <p:cNvPicPr>
            <a:picLocks noChangeAspect="1"/>
          </p:cNvPicPr>
          <p:nvPr>
            <p:custDataLst>
              <p:tags r:id="rId7"/>
            </p:custDataLst>
          </p:nvPr>
        </p:nvPicPr>
        <p:blipFill>
          <a:blip r:embed="rId8"/>
          <a:srcRect l="916" b="5152"/>
          <a:stretch>
            <a:fillRect/>
          </a:stretch>
        </p:blipFill>
        <p:spPr>
          <a:xfrm>
            <a:off x="5963285" y="2980690"/>
            <a:ext cx="4656455" cy="211899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6" name="圆角矩形 25"/>
          <p:cNvSpPr/>
          <p:nvPr>
            <p:custDataLst>
              <p:tags r:id="rId9"/>
            </p:custDataLst>
          </p:nvPr>
        </p:nvSpPr>
        <p:spPr>
          <a:xfrm>
            <a:off x="1454785" y="3586480"/>
            <a:ext cx="4036695" cy="99123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10"/>
            </p:custDataLst>
          </p:nvPr>
        </p:nvSpPr>
        <p:spPr>
          <a:xfrm>
            <a:off x="1594485" y="3590290"/>
            <a:ext cx="3757295" cy="899795"/>
          </a:xfrm>
          <a:prstGeom prst="rect">
            <a:avLst/>
          </a:prstGeom>
        </p:spPr>
        <p:txBody>
          <a:bodyPr wrap="square">
            <a:noAutofit/>
          </a:bodyPr>
          <a:p>
            <a:pPr algn="ctr">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产品必须有库存且价格合理，才有资格投放 Facebook 广告。如果产品未获批准，请从产品列表中查看原因并进行必要的更改。</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424497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创建站外广告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单击【提交（Submit）】，完成站外渠道广告创建。</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3" name="矩形: 圆角 12"/>
          <p:cNvSpPr/>
          <p:nvPr>
            <p:custDataLst>
              <p:tags r:id="rId4"/>
            </p:custDataLst>
          </p:nvPr>
        </p:nvSpPr>
        <p:spPr>
          <a:xfrm>
            <a:off x="1334135" y="1024890"/>
            <a:ext cx="281114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4" name="矩形 3"/>
          <p:cNvSpPr/>
          <p:nvPr>
            <p:custDataLst>
              <p:tags r:id="rId5"/>
            </p:custDataLst>
          </p:nvPr>
        </p:nvSpPr>
        <p:spPr>
          <a:xfrm>
            <a:off x="1454785" y="1134745"/>
            <a:ext cx="579818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【商品（Products）】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11" name="图片 10"/>
          <p:cNvPicPr>
            <a:picLocks noChangeAspect="1"/>
          </p:cNvPicPr>
          <p:nvPr>
            <p:custDataLst>
              <p:tags r:id="rId6"/>
            </p:custDataLst>
          </p:nvPr>
        </p:nvPicPr>
        <p:blipFill>
          <a:blip r:embed="rId7"/>
          <a:stretch>
            <a:fillRect/>
          </a:stretch>
        </p:blipFill>
        <p:spPr>
          <a:xfrm>
            <a:off x="2366010" y="2644140"/>
            <a:ext cx="8140065" cy="192278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65"/>
            <a:ext cx="4244975"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步骤三</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创建站外广告</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可以直接在卖家中心监控效果并编辑Facebook广告活动。</a:t>
            </a:r>
            <a:endParaRPr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3" name="矩形: 圆角 12"/>
          <p:cNvSpPr/>
          <p:nvPr>
            <p:custDataLst>
              <p:tags r:id="rId4"/>
            </p:custDataLst>
          </p:nvPr>
        </p:nvSpPr>
        <p:spPr>
          <a:xfrm>
            <a:off x="1334135" y="1024890"/>
            <a:ext cx="281114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4" name="矩形 3"/>
          <p:cNvSpPr/>
          <p:nvPr>
            <p:custDataLst>
              <p:tags r:id="rId5"/>
            </p:custDataLst>
          </p:nvPr>
        </p:nvSpPr>
        <p:spPr>
          <a:xfrm>
            <a:off x="1454785" y="1134745"/>
            <a:ext cx="5798185" cy="368300"/>
          </a:xfrm>
          <a:prstGeom prst="rect">
            <a:avLst/>
          </a:prstGeom>
        </p:spPr>
        <p:txBody>
          <a:bodyPr wrap="square">
            <a:spAutoFit/>
          </a:bodyPr>
          <a:p>
            <a:r>
              <a:rPr lang="en-US" altLang="zh-CN"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【商品（Products）】</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2" name="图片 22"/>
          <p:cNvPicPr>
            <a:picLocks noChangeAspect="1"/>
          </p:cNvPicPr>
          <p:nvPr>
            <p:custDataLst>
              <p:tags r:id="rId6"/>
            </p:custDataLst>
          </p:nvPr>
        </p:nvPicPr>
        <p:blipFill>
          <a:blip r:embed="rId7"/>
          <a:srcRect/>
          <a:stretch>
            <a:fillRect/>
          </a:stretch>
        </p:blipFill>
        <p:spPr>
          <a:xfrm>
            <a:off x="6243955" y="2827655"/>
            <a:ext cx="4308475" cy="201676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6" name="圆角矩形 25"/>
          <p:cNvSpPr/>
          <p:nvPr>
            <p:custDataLst>
              <p:tags r:id="rId8"/>
            </p:custDataLst>
          </p:nvPr>
        </p:nvSpPr>
        <p:spPr>
          <a:xfrm>
            <a:off x="1454785" y="3172460"/>
            <a:ext cx="4036695" cy="142748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23"/>
          <p:cNvSpPr/>
          <p:nvPr>
            <p:custDataLst>
              <p:tags r:id="rId9"/>
            </p:custDataLst>
          </p:nvPr>
        </p:nvSpPr>
        <p:spPr>
          <a:xfrm>
            <a:off x="1594485" y="3176270"/>
            <a:ext cx="3757295" cy="899795"/>
          </a:xfrm>
          <a:prstGeom prst="rect">
            <a:avLst/>
          </a:prstGeom>
        </p:spPr>
        <p:txBody>
          <a:bodyPr wrap="square">
            <a:noAutofit/>
          </a:bodyPr>
          <a:p>
            <a:pPr algn="ctr">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站外引流还可以通过一些第三方社交平台进行，如 Facebook、Instagram、Pinterest，Twi，油管视频等，创建一个自己的Shopee店铺账号，然后发布店铺及产品动态，让更多人知道你店铺产品的更新，引流到Shopee店铺，对提升流量也比较有效。</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8976"/>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1.了解如何进行站外引流。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2.了解站外渠道广告投放的流程。</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46037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能够进行站外渠道广告的投放。</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189990" y="3168015"/>
            <a:ext cx="6528435" cy="521970"/>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在shopee实训平台上设置一条站外广告。</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服装店新进了一批服装，经营者想要提高这批服装的曝光量，希望除了在shopee平台以外的平台都能够看到服装广告，因此决定在shopee平台上进行站外广告投放，这个任务被交给了正在经营该服装店shopee平台的A职业技术学院的学生小吴。</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接到任务后，小吴开始分析如何进行站外渠道广告投放？</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Shopee平台的站外渠道广告功能可以根据个人偏好和行为在 Facebook、Instagram 和 Audience Network 上展示卖家产品。可以更有针对性地吸引相关的购物者。 </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小吴需要了解这项功能的使用，并对商品进行广告投放。</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3819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620" y="1504950"/>
            <a:ext cx="6000750" cy="92202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本任务可以培养海外推广专员岗位的开展搜索引擎营销、社会媒体营销、广告投放等</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站外推广的能力。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本任务可以培养网络营销推广专员岗位通过站外推广工具和媒介开展营销工作的能力。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393950"/>
            <a:ext cx="5842635" cy="975995"/>
          </a:xfrm>
          <a:prstGeom prst="rect">
            <a:avLst/>
          </a:prstGeom>
        </p:spPr>
        <p:txBody>
          <a:bodyPr wrap="square">
            <a:spAutoFit/>
          </a:bodyPr>
          <a:lstStyle/>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本任务适用于《跨境电子商务（730702）》专业—《跨境商品推广》课程。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本任务适用于《跨境电子商务（730702）》专业—《跨境电子商务基础》课程。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本任务适用于《跨境电子商务（530702）》专业—《国际市场推广》课程。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本任务适用于《跨境电子商务（330702）》专业—《海外推广》课程。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50255" y="3341370"/>
            <a:ext cx="5842000" cy="975995"/>
          </a:xfrm>
          <a:prstGeom prst="rect">
            <a:avLst/>
          </a:prstGeom>
        </p:spPr>
        <p:txBody>
          <a:bodyPr wrap="square">
            <a:spAutoFit/>
          </a:bodyPr>
          <a:lstStyle/>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本任务有助于《全国职业院校技能大赛-GZ104跨境电子商务赛项》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模块二：跨境电子商务数据化运营与推广－任务 4：跨境电子商务数据化运营推广。</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本任务有助于《全国职业院校技能大赛-GZ047电子商务赛项》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2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模块三：网店营销与运营推广－任务 2：网店运营推广。</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447571"/>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1" name="矩形: 圆角 18"/>
          <p:cNvSpPr/>
          <p:nvPr>
            <p:custDataLst>
              <p:tags r:id="rId1"/>
            </p:custDataLst>
          </p:nvPr>
        </p:nvSpPr>
        <p:spPr>
          <a:xfrm>
            <a:off x="473837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圆角 19"/>
          <p:cNvSpPr/>
          <p:nvPr>
            <p:custDataLst>
              <p:tags r:id="rId2"/>
            </p:custDataLst>
          </p:nvPr>
        </p:nvSpPr>
        <p:spPr>
          <a:xfrm>
            <a:off x="741235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3"/>
            </p:custDataLst>
          </p:nvPr>
        </p:nvSpPr>
        <p:spPr>
          <a:xfrm>
            <a:off x="5590709" y="2366149"/>
            <a:ext cx="857839" cy="706755"/>
          </a:xfrm>
          <a:prstGeom prst="rect">
            <a:avLst/>
          </a:prstGeom>
          <a:noFill/>
        </p:spPr>
        <p:txBody>
          <a:bodyPr wrap="square" rtlCol="0">
            <a:spAutoFit/>
          </a:bodyPr>
          <a:p>
            <a:pPr algn="ctr"/>
            <a:r>
              <a:rPr lang="en-US" altLang="zh-CN" sz="4000" b="1" spc="-150" dirty="0">
                <a:solidFill>
                  <a:srgbClr val="FD8C08"/>
                </a:solidFill>
              </a:rPr>
              <a:t>02</a:t>
            </a:r>
            <a:endParaRPr lang="en-US" altLang="zh-CN" sz="4000" b="1" spc="-150" dirty="0">
              <a:solidFill>
                <a:srgbClr val="FD8C08"/>
              </a:solidFill>
            </a:endParaRPr>
          </a:p>
        </p:txBody>
      </p:sp>
      <p:sp>
        <p:nvSpPr>
          <p:cNvPr id="25" name="文本框 24"/>
          <p:cNvSpPr txBox="1"/>
          <p:nvPr>
            <p:custDataLst>
              <p:tags r:id="rId4"/>
            </p:custDataLst>
          </p:nvPr>
        </p:nvSpPr>
        <p:spPr>
          <a:xfrm>
            <a:off x="8264530" y="2366149"/>
            <a:ext cx="857839" cy="706755"/>
          </a:xfrm>
          <a:prstGeom prst="rect">
            <a:avLst/>
          </a:prstGeom>
          <a:noFill/>
          <a:effectLst/>
        </p:spPr>
        <p:txBody>
          <a:bodyPr wrap="square" rtlCol="0">
            <a:spAutoFit/>
          </a:bodyPr>
          <a:p>
            <a:pPr algn="ctr"/>
            <a:r>
              <a:rPr lang="en-US" altLang="zh-CN" sz="4000" b="1" spc="-150" dirty="0">
                <a:solidFill>
                  <a:srgbClr val="FD8C08"/>
                </a:solidFill>
              </a:rPr>
              <a:t>03</a:t>
            </a:r>
            <a:endParaRPr lang="en-US" altLang="zh-CN" sz="4000" b="1" spc="-150" dirty="0">
              <a:solidFill>
                <a:srgbClr val="FD8C08"/>
              </a:solidFill>
            </a:endParaRPr>
          </a:p>
        </p:txBody>
      </p:sp>
      <p:sp>
        <p:nvSpPr>
          <p:cNvPr id="26" name="文本框 25"/>
          <p:cNvSpPr txBox="1"/>
          <p:nvPr>
            <p:custDataLst>
              <p:tags r:id="rId5"/>
            </p:custDataLst>
          </p:nvPr>
        </p:nvSpPr>
        <p:spPr>
          <a:xfrm>
            <a:off x="5086909" y="3161283"/>
            <a:ext cx="1865437" cy="1014730"/>
          </a:xfrm>
          <a:prstGeom prst="rect">
            <a:avLst/>
          </a:prstGeom>
          <a:noFill/>
        </p:spPr>
        <p:txBody>
          <a:bodyPr wrap="square" rtlCol="0">
            <a:spAutoFit/>
          </a:bodyPr>
          <a:p>
            <a:pPr algn="ctr"/>
            <a:r>
              <a:rPr lang="zh-CN" altLang="en-US" sz="3000" dirty="0">
                <a:sym typeface="+mn-ea"/>
              </a:rPr>
              <a:t>充值</a:t>
            </a:r>
            <a:endParaRPr lang="zh-CN" altLang="en-US" sz="3000" dirty="0"/>
          </a:p>
          <a:p>
            <a:pPr algn="ctr"/>
            <a:r>
              <a:rPr lang="zh-CN" altLang="en-US" sz="3000" dirty="0"/>
              <a:t>广告账户</a:t>
            </a:r>
            <a:endParaRPr lang="zh-CN" altLang="en-US" sz="3000" dirty="0"/>
          </a:p>
        </p:txBody>
      </p:sp>
      <p:sp>
        <p:nvSpPr>
          <p:cNvPr id="27" name="文本框 26"/>
          <p:cNvSpPr txBox="1"/>
          <p:nvPr>
            <p:custDataLst>
              <p:tags r:id="rId6"/>
            </p:custDataLst>
          </p:nvPr>
        </p:nvSpPr>
        <p:spPr>
          <a:xfrm>
            <a:off x="7762560" y="3161283"/>
            <a:ext cx="1865437" cy="1014730"/>
          </a:xfrm>
          <a:prstGeom prst="rect">
            <a:avLst/>
          </a:prstGeom>
          <a:noFill/>
          <a:effectLst/>
        </p:spPr>
        <p:txBody>
          <a:bodyPr wrap="square" rtlCol="0">
            <a:spAutoFit/>
          </a:bodyPr>
          <a:p>
            <a:pPr algn="ctr"/>
            <a:r>
              <a:rPr lang="zh-CN" altLang="en-US" sz="3000" dirty="0">
                <a:solidFill>
                  <a:schemeClr val="tx1">
                    <a:lumMod val="100000"/>
                  </a:schemeClr>
                </a:solidFill>
              </a:rPr>
              <a:t>创建</a:t>
            </a:r>
            <a:endParaRPr lang="zh-CN" altLang="en-US" sz="3000" dirty="0">
              <a:solidFill>
                <a:schemeClr val="tx1">
                  <a:lumMod val="100000"/>
                </a:schemeClr>
              </a:solidFill>
            </a:endParaRPr>
          </a:p>
          <a:p>
            <a:pPr algn="ctr"/>
            <a:r>
              <a:rPr lang="zh-CN" altLang="en-US" sz="3000" dirty="0">
                <a:solidFill>
                  <a:schemeClr val="tx1">
                    <a:lumMod val="100000"/>
                  </a:schemeClr>
                </a:solidFill>
              </a:rPr>
              <a:t>站外广告</a:t>
            </a:r>
            <a:endParaRPr lang="zh-CN" altLang="en-US" sz="3000" dirty="0">
              <a:solidFill>
                <a:schemeClr val="tx1">
                  <a:lumMod val="100000"/>
                </a:schemeClr>
              </a:solidFill>
            </a:endParaRPr>
          </a:p>
        </p:txBody>
      </p:sp>
      <p:sp>
        <p:nvSpPr>
          <p:cNvPr id="28" name="矩形: 圆角 18"/>
          <p:cNvSpPr/>
          <p:nvPr>
            <p:custDataLst>
              <p:tags r:id="rId7"/>
            </p:custDataLst>
          </p:nvPr>
        </p:nvSpPr>
        <p:spPr>
          <a:xfrm>
            <a:off x="206438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custDataLst>
              <p:tags r:id="rId8"/>
            </p:custDataLst>
          </p:nvPr>
        </p:nvGrpSpPr>
        <p:grpSpPr>
          <a:xfrm>
            <a:off x="2722577" y="6115872"/>
            <a:ext cx="1351540" cy="104990"/>
            <a:chOff x="-2077497" y="2055193"/>
            <a:chExt cx="1351540" cy="104990"/>
          </a:xfrm>
        </p:grpSpPr>
        <p:sp>
          <p:nvSpPr>
            <p:cNvPr id="30" name="平行四边形 29"/>
            <p:cNvSpPr/>
            <p:nvPr>
              <p:custDataLst>
                <p:tags r:id="rId9"/>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6" name="平行四边形 35"/>
            <p:cNvSpPr/>
            <p:nvPr>
              <p:custDataLst>
                <p:tags r:id="rId10"/>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8" name="平行四边形 37"/>
            <p:cNvSpPr/>
            <p:nvPr>
              <p:custDataLst>
                <p:tags r:id="rId11"/>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9" name="平行四边形 38"/>
            <p:cNvSpPr/>
            <p:nvPr>
              <p:custDataLst>
                <p:tags r:id="rId12"/>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41" name="矩形 40"/>
          <p:cNvSpPr/>
          <p:nvPr>
            <p:custDataLst>
              <p:tags r:id="rId13"/>
            </p:custDataLst>
          </p:nvPr>
        </p:nvSpPr>
        <p:spPr>
          <a:xfrm>
            <a:off x="5565319" y="4284405"/>
            <a:ext cx="1028065" cy="22987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Top Up</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43" name="矩形 42"/>
          <p:cNvSpPr/>
          <p:nvPr>
            <p:custDataLst>
              <p:tags r:id="rId14"/>
            </p:custDataLst>
          </p:nvPr>
        </p:nvSpPr>
        <p:spPr>
          <a:xfrm>
            <a:off x="7844504" y="4284405"/>
            <a:ext cx="1783080" cy="368300"/>
          </a:xfrm>
          <a:prstGeom prst="rect">
            <a:avLst/>
          </a:prstGeom>
          <a:effectLst/>
        </p:spPr>
        <p:txBody>
          <a:bodyPr wrap="none">
            <a:spAutoFit/>
          </a:bodyPr>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Off-Platform</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Ads</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48" name="组合 47"/>
          <p:cNvGrpSpPr/>
          <p:nvPr>
            <p:custDataLst>
              <p:tags r:id="rId15"/>
            </p:custDataLst>
          </p:nvPr>
        </p:nvGrpSpPr>
        <p:grpSpPr>
          <a:xfrm>
            <a:off x="5430477" y="6115872"/>
            <a:ext cx="1351280" cy="104990"/>
            <a:chOff x="-2077497" y="2055193"/>
            <a:chExt cx="1351540" cy="104990"/>
          </a:xfrm>
        </p:grpSpPr>
        <p:sp>
          <p:nvSpPr>
            <p:cNvPr id="50" name="平行四边形 49"/>
            <p:cNvSpPr/>
            <p:nvPr>
              <p:custDataLst>
                <p:tags r:id="rId16"/>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1" name="平行四边形 50"/>
            <p:cNvSpPr/>
            <p:nvPr>
              <p:custDataLst>
                <p:tags r:id="rId17"/>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2" name="平行四边形 51"/>
            <p:cNvSpPr/>
            <p:nvPr>
              <p:custDataLst>
                <p:tags r:id="rId18"/>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3" name="平行四边形 52"/>
            <p:cNvSpPr/>
            <p:nvPr>
              <p:custDataLst>
                <p:tags r:id="rId19"/>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54" name="组合 53"/>
          <p:cNvGrpSpPr/>
          <p:nvPr>
            <p:custDataLst>
              <p:tags r:id="rId20"/>
            </p:custDataLst>
          </p:nvPr>
        </p:nvGrpSpPr>
        <p:grpSpPr>
          <a:xfrm>
            <a:off x="8138117" y="6115872"/>
            <a:ext cx="1351280" cy="104990"/>
            <a:chOff x="-2077497" y="2055193"/>
            <a:chExt cx="1351540" cy="104990"/>
          </a:xfrm>
        </p:grpSpPr>
        <p:sp>
          <p:nvSpPr>
            <p:cNvPr id="55" name="平行四边形 54"/>
            <p:cNvSpPr/>
            <p:nvPr>
              <p:custDataLst>
                <p:tags r:id="rId21"/>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6" name="平行四边形 55"/>
            <p:cNvSpPr/>
            <p:nvPr>
              <p:custDataLst>
                <p:tags r:id="rId22"/>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7" name="平行四边形 56"/>
            <p:cNvSpPr/>
            <p:nvPr>
              <p:custDataLst>
                <p:tags r:id="rId23"/>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8" name="平行四边形 57"/>
            <p:cNvSpPr/>
            <p:nvPr>
              <p:custDataLst>
                <p:tags r:id="rId24"/>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66" name="文本框 65"/>
          <p:cNvSpPr txBox="1"/>
          <p:nvPr>
            <p:custDataLst>
              <p:tags r:id="rId25"/>
            </p:custDataLst>
          </p:nvPr>
        </p:nvSpPr>
        <p:spPr>
          <a:xfrm>
            <a:off x="2916724" y="2366149"/>
            <a:ext cx="857839" cy="706755"/>
          </a:xfrm>
          <a:prstGeom prst="rect">
            <a:avLst/>
          </a:prstGeom>
          <a:noFill/>
        </p:spPr>
        <p:txBody>
          <a:bodyPr wrap="square" rtlCol="0">
            <a:spAutoFit/>
          </a:bodyPr>
          <a:p>
            <a:pPr algn="ctr"/>
            <a:r>
              <a:rPr lang="en-US" altLang="zh-CN" sz="4000" b="1" spc="-150" dirty="0">
                <a:solidFill>
                  <a:srgbClr val="FD8C08"/>
                </a:solidFill>
              </a:rPr>
              <a:t>01</a:t>
            </a:r>
            <a:endParaRPr lang="en-US" altLang="zh-CN" sz="4000" b="1" spc="-150" dirty="0">
              <a:solidFill>
                <a:srgbClr val="FD8C08"/>
              </a:solidFill>
            </a:endParaRPr>
          </a:p>
        </p:txBody>
      </p:sp>
      <p:sp>
        <p:nvSpPr>
          <p:cNvPr id="68" name="文本框 67"/>
          <p:cNvSpPr txBox="1"/>
          <p:nvPr>
            <p:custDataLst>
              <p:tags r:id="rId26"/>
            </p:custDataLst>
          </p:nvPr>
        </p:nvSpPr>
        <p:spPr>
          <a:xfrm>
            <a:off x="2412924" y="3161283"/>
            <a:ext cx="1865437" cy="1014730"/>
          </a:xfrm>
          <a:prstGeom prst="rect">
            <a:avLst/>
          </a:prstGeom>
          <a:noFill/>
        </p:spPr>
        <p:txBody>
          <a:bodyPr wrap="square" rtlCol="0">
            <a:spAutoFit/>
          </a:bodyPr>
          <a:p>
            <a:pPr algn="ctr"/>
            <a:r>
              <a:rPr lang="zh-CN" altLang="en-US" sz="3000" dirty="0"/>
              <a:t>创建</a:t>
            </a:r>
            <a:endParaRPr lang="zh-CN" altLang="en-US" sz="3000" dirty="0"/>
          </a:p>
          <a:p>
            <a:pPr algn="ctr"/>
            <a:r>
              <a:rPr lang="zh-CN" altLang="en-US" sz="3000" dirty="0"/>
              <a:t>账户</a:t>
            </a:r>
            <a:endParaRPr lang="zh-CN" altLang="en-US" sz="3000" dirty="0"/>
          </a:p>
        </p:txBody>
      </p:sp>
      <p:sp>
        <p:nvSpPr>
          <p:cNvPr id="69" name="矩形 68"/>
          <p:cNvSpPr/>
          <p:nvPr>
            <p:custDataLst>
              <p:tags r:id="rId27"/>
            </p:custDataLst>
          </p:nvPr>
        </p:nvSpPr>
        <p:spPr>
          <a:xfrm>
            <a:off x="2364283" y="4284405"/>
            <a:ext cx="2082165" cy="229870"/>
          </a:xfrm>
          <a:prstGeom prst="rect">
            <a:avLst/>
          </a:prstGeom>
        </p:spPr>
        <p:txBody>
          <a:bodyPr wrap="none">
            <a:spAutoFit/>
          </a:bodyPr>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Create Account</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创建账户</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Create Account</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8" name="任意多边形 27"/>
          <p:cNvSpPr/>
          <p:nvPr>
            <p:custDataLst>
              <p:tags r:id="rId15"/>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6"/>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7"/>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8"/>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19"/>
            </p:custDataLst>
          </p:nvPr>
        </p:nvPicPr>
        <p:blipFill>
          <a:blip r:embed="rId20">
            <a:alphaModFix amt="80000"/>
          </a:blip>
          <a:stretch>
            <a:fillRect/>
          </a:stretch>
        </p:blipFill>
        <p:spPr>
          <a:xfrm>
            <a:off x="10314305" y="5536565"/>
            <a:ext cx="1813560" cy="13271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09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账户</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49262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1【创建账户（Create Account）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进入马来西亚shopee平台卖家中心，点击【市场营销中心（Marketing Centre）】-【站外广告（Off-Platform Ads）】，部分站点（菲律宾等站点）shopee平台未开通站外广告版块。</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2" name="图片 23"/>
          <p:cNvPicPr>
            <a:picLocks noChangeAspect="1"/>
          </p:cNvPicPr>
          <p:nvPr>
            <p:custDataLst>
              <p:tags r:id="rId5"/>
            </p:custDataLst>
          </p:nvPr>
        </p:nvPicPr>
        <p:blipFill>
          <a:blip r:embed="rId6"/>
          <a:srcRect t="6153"/>
          <a:stretch>
            <a:fillRect/>
          </a:stretch>
        </p:blipFill>
        <p:spPr>
          <a:xfrm>
            <a:off x="3258820" y="3051175"/>
            <a:ext cx="5595620" cy="245935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411099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创建</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账户</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449262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1【创建账户（Create Account）</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单击Facebook下的【创建账户（Create Account）】，需等待15分钟左右完成账户创建。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6" name="图片 5"/>
          <p:cNvPicPr>
            <a:picLocks noChangeAspect="1"/>
          </p:cNvPicPr>
          <p:nvPr>
            <p:custDataLst>
              <p:tags r:id="rId5"/>
            </p:custDataLst>
          </p:nvPr>
        </p:nvPicPr>
        <p:blipFill>
          <a:blip r:embed="rId6"/>
          <a:srcRect b="-625"/>
          <a:stretch>
            <a:fillRect/>
          </a:stretch>
        </p:blipFill>
        <p:spPr>
          <a:xfrm>
            <a:off x="2345055" y="2938145"/>
            <a:ext cx="8182610" cy="111188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DIAGRAM_VIRTUALLY_FRAME" val="{&quot;height&quot;:331.13165354330704,&quot;left&quot;:59.9,&quot;top&quot;:158.75,&quot;width&quot;:833.4}"/>
</p:tagLst>
</file>

<file path=ppt/tags/tag26.xml><?xml version="1.0" encoding="utf-8"?>
<p:tagLst xmlns:p="http://schemas.openxmlformats.org/presentationml/2006/main">
  <p:tag name="KSO_WM_DIAGRAM_VIRTUALLY_FRAME" val="{&quot;height&quot;:331.13165354330704,&quot;left&quot;:59.9,&quot;top&quot;:158.75,&quot;width&quot;:833.4}"/>
</p:tagLst>
</file>

<file path=ppt/tags/tag27.xml><?xml version="1.0" encoding="utf-8"?>
<p:tagLst xmlns:p="http://schemas.openxmlformats.org/presentationml/2006/main">
  <p:tag name="KSO_WM_DIAGRAM_VIRTUALLY_FRAME" val="{&quot;height&quot;:331.13165354330704,&quot;left&quot;:59.9,&quot;top&quot;:158.75,&quot;width&quot;:833.4}"/>
</p:tagLst>
</file>

<file path=ppt/tags/tag28.xml><?xml version="1.0" encoding="utf-8"?>
<p:tagLst xmlns:p="http://schemas.openxmlformats.org/presentationml/2006/main">
  <p:tag name="KSO_WM_DIAGRAM_VIRTUALLY_FRAME" val="{&quot;height&quot;:331.13165354330704,&quot;left&quot;:59.9,&quot;top&quot;:158.75,&quot;width&quot;:833.4}"/>
</p:tagLst>
</file>

<file path=ppt/tags/tag29.xml><?xml version="1.0" encoding="utf-8"?>
<p:tagLst xmlns:p="http://schemas.openxmlformats.org/presentationml/2006/main">
  <p:tag name="KSO_WM_DIAGRAM_VIRTUALLY_FRAME" val="{&quot;height&quot;:331.13165354330704,&quot;left&quot;:59.9,&quot;top&quot;:158.75,&quot;width&quot;:833.4}"/>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31.13165354330704,&quot;left&quot;:59.9,&quot;top&quot;:158.75,&quot;width&quot;:833.4}"/>
</p:tagLst>
</file>

<file path=ppt/tags/tag31.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32.xml><?xml version="1.0" encoding="utf-8"?>
<p:tagLst xmlns:p="http://schemas.openxmlformats.org/presentationml/2006/main">
  <p:tag name="KSO_WM_DIAGRAM_VIRTUALLY_FRAME" val="{&quot;height&quot;:331.13165354330704,&quot;left&quot;:59.9,&quot;top&quot;:158.75,&quot;width&quot;:833.4}"/>
</p:tagLst>
</file>

<file path=ppt/tags/tag33.xml><?xml version="1.0" encoding="utf-8"?>
<p:tagLst xmlns:p="http://schemas.openxmlformats.org/presentationml/2006/main">
  <p:tag name="KSO_WM_DIAGRAM_VIRTUALLY_FRAME" val="{&quot;height&quot;:331.13165354330704,&quot;left&quot;:59.9,&quot;top&quot;:158.75,&quot;width&quot;:833.4}"/>
</p:tagLst>
</file>

<file path=ppt/tags/tag34.xml><?xml version="1.0" encoding="utf-8"?>
<p:tagLst xmlns:p="http://schemas.openxmlformats.org/presentationml/2006/main">
  <p:tag name="KSO_WM_DIAGRAM_VIRTUALLY_FRAME" val="{&quot;height&quot;:331.13165354330704,&quot;left&quot;:59.9,&quot;top&quot;:158.75,&quot;width&quot;:833.4}"/>
</p:tagLst>
</file>

<file path=ppt/tags/tag35.xml><?xml version="1.0" encoding="utf-8"?>
<p:tagLst xmlns:p="http://schemas.openxmlformats.org/presentationml/2006/main">
  <p:tag name="KSO_WM_DIAGRAM_VIRTUALLY_FRAME" val="{&quot;height&quot;:331.13165354330704,&quot;left&quot;:59.9,&quot;top&quot;:158.75,&quot;width&quot;:833.4}"/>
</p:tagLst>
</file>

<file path=ppt/tags/tag36.xml><?xml version="1.0" encoding="utf-8"?>
<p:tagLst xmlns:p="http://schemas.openxmlformats.org/presentationml/2006/main">
  <p:tag name="KSO_WM_DIAGRAM_VIRTUALLY_FRAME" val="{&quot;height&quot;:331.13165354330704,&quot;left&quot;:59.9,&quot;top&quot;:158.75,&quot;width&quot;:833.4}"/>
</p:tagLst>
</file>

<file path=ppt/tags/tag37.xml><?xml version="1.0" encoding="utf-8"?>
<p:tagLst xmlns:p="http://schemas.openxmlformats.org/presentationml/2006/main">
  <p:tag name="KSO_WM_DIAGRAM_VIRTUALLY_FRAME" val="{&quot;height&quot;:331.13165354330704,&quot;left&quot;:59.9,&quot;top&quot;:158.75,&quot;width&quot;:833.4}"/>
</p:tagLst>
</file>

<file path=ppt/tags/tag38.xml><?xml version="1.0" encoding="utf-8"?>
<p:tagLst xmlns:p="http://schemas.openxmlformats.org/presentationml/2006/main">
  <p:tag name="KSO_WM_DIAGRAM_VIRTUALLY_FRAME" val="{&quot;height&quot;:331.13165354330704,&quot;left&quot;:59.9,&quot;top&quot;:158.75,&quot;width&quot;:833.4}"/>
</p:tagLst>
</file>

<file path=ppt/tags/tag39.xml><?xml version="1.0" encoding="utf-8"?>
<p:tagLst xmlns:p="http://schemas.openxmlformats.org/presentationml/2006/main">
  <p:tag name="KSO_WM_DIAGRAM_VIRTUALLY_FRAME" val="{&quot;height&quot;:331.13165354330704,&quot;left&quot;:59.9,&quot;top&quot;:158.75,&quot;width&quot;:833.4}"/>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1.13165354330704,&quot;left&quot;:59.9,&quot;top&quot;:158.75,&quot;width&quot;:833.4}"/>
</p:tagLst>
</file>

<file path=ppt/tags/tag41.xml><?xml version="1.0" encoding="utf-8"?>
<p:tagLst xmlns:p="http://schemas.openxmlformats.org/presentationml/2006/main">
  <p:tag name="KSO_WM_DIAGRAM_VIRTUALLY_FRAME" val="{&quot;height&quot;:331.13165354330704,&quot;left&quot;:59.9,&quot;top&quot;:158.75,&quot;width&quot;:833.4}"/>
</p:tagLst>
</file>

<file path=ppt/tags/tag42.xml><?xml version="1.0" encoding="utf-8"?>
<p:tagLst xmlns:p="http://schemas.openxmlformats.org/presentationml/2006/main">
  <p:tag name="KSO_WM_DIAGRAM_VIRTUALLY_FRAME" val="{&quot;height&quot;:331.13165354330704,&quot;left&quot;:59.9,&quot;top&quot;:158.75,&quot;width&quot;:833.4}"/>
</p:tagLst>
</file>

<file path=ppt/tags/tag43.xml><?xml version="1.0" encoding="utf-8"?>
<p:tagLst xmlns:p="http://schemas.openxmlformats.org/presentationml/2006/main">
  <p:tag name="KSO_WM_DIAGRAM_VIRTUALLY_FRAME" val="{&quot;height&quot;:331.13165354330704,&quot;left&quot;:59.9,&quot;top&quot;:158.75,&quot;width&quot;:833.4}"/>
</p:tagLst>
</file>

<file path=ppt/tags/tag44.xml><?xml version="1.0" encoding="utf-8"?>
<p:tagLst xmlns:p="http://schemas.openxmlformats.org/presentationml/2006/main">
  <p:tag name="KSO_WM_DIAGRAM_VIRTUALLY_FRAME" val="{&quot;height&quot;:331.13165354330704,&quot;left&quot;:59.9,&quot;top&quot;:158.75,&quot;width&quot;:833.4}"/>
</p:tagLst>
</file>

<file path=ppt/tags/tag45.xml><?xml version="1.0" encoding="utf-8"?>
<p:tagLst xmlns:p="http://schemas.openxmlformats.org/presentationml/2006/main">
  <p:tag name="KSO_WM_DIAGRAM_VIRTUALLY_FRAME" val="{&quot;height&quot;:331.13165354330704,&quot;left&quot;:59.9,&quot;top&quot;:158.75,&quot;width&quot;:833.4}"/>
</p:tagLst>
</file>

<file path=ppt/tags/tag46.xml><?xml version="1.0" encoding="utf-8"?>
<p:tagLst xmlns:p="http://schemas.openxmlformats.org/presentationml/2006/main">
  <p:tag name="KSO_WM_DIAGRAM_VIRTUALLY_FRAME" val="{&quot;height&quot;:331.13165354330704,&quot;left&quot;:59.9,&quot;top&quot;:158.75,&quot;width&quot;:833.4}"/>
</p:tagLst>
</file>

<file path=ppt/tags/tag47.xml><?xml version="1.0" encoding="utf-8"?>
<p:tagLst xmlns:p="http://schemas.openxmlformats.org/presentationml/2006/main">
  <p:tag name="KSO_WM_DIAGRAM_VIRTUALLY_FRAME" val="{&quot;height&quot;:331.13165354330704,&quot;left&quot;:59.9,&quot;top&quot;:158.75,&quot;width&quot;:833.4}"/>
</p:tagLst>
</file>

<file path=ppt/tags/tag48.xml><?xml version="1.0" encoding="utf-8"?>
<p:tagLst xmlns:p="http://schemas.openxmlformats.org/presentationml/2006/main">
  <p:tag name="KSO_WM_DIAGRAM_VIRTUALLY_FRAME" val="{&quot;height&quot;:331.13165354330704,&quot;left&quot;:59.9,&quot;top&quot;:158.75,&quot;width&quot;:833.4}"/>
</p:tagLst>
</file>

<file path=ppt/tags/tag49.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1.xml><?xml version="1.0" encoding="utf-8"?>
<p:tagLst xmlns:p="http://schemas.openxmlformats.org/presentationml/2006/main">
  <p:tag name="KSO_WM_DIAGRAM_VIRTUALLY_FRAME" val="{&quot;height&quot;:331.13165354330704,&quot;left&quot;:59.9,&quot;top&quot;:158.75,&quot;width&quot;:833.4}"/>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2522</Words>
  <Application>WPS 演示</Application>
  <PresentationFormat>宽屏</PresentationFormat>
  <Paragraphs>239</Paragraphs>
  <Slides>21</Slides>
  <Notes>1</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汉仪雅酷黑 75W</vt:lpstr>
      <vt:lpstr>黑体</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226</cp:revision>
  <dcterms:created xsi:type="dcterms:W3CDTF">2024-03-21T07:59:00Z</dcterms:created>
  <dcterms:modified xsi:type="dcterms:W3CDTF">2024-03-27T06:26:16Z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